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87" r:id="rId3"/>
    <p:sldId id="304" r:id="rId4"/>
    <p:sldId id="257" r:id="rId5"/>
    <p:sldId id="258" r:id="rId6"/>
    <p:sldId id="291" r:id="rId7"/>
    <p:sldId id="297" r:id="rId8"/>
    <p:sldId id="259" r:id="rId9"/>
    <p:sldId id="260" r:id="rId10"/>
    <p:sldId id="263" r:id="rId11"/>
    <p:sldId id="264" r:id="rId12"/>
    <p:sldId id="296" r:id="rId13"/>
    <p:sldId id="266" r:id="rId14"/>
    <p:sldId id="265" r:id="rId15"/>
    <p:sldId id="302" r:id="rId16"/>
    <p:sldId id="267" r:id="rId17"/>
    <p:sldId id="298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309" r:id="rId26"/>
    <p:sldId id="303" r:id="rId27"/>
    <p:sldId id="299" r:id="rId28"/>
    <p:sldId id="276" r:id="rId29"/>
    <p:sldId id="277" r:id="rId30"/>
    <p:sldId id="279" r:id="rId31"/>
    <p:sldId id="300" r:id="rId32"/>
    <p:sldId id="281" r:id="rId33"/>
    <p:sldId id="282" r:id="rId34"/>
    <p:sldId id="301" r:id="rId35"/>
    <p:sldId id="286" r:id="rId36"/>
    <p:sldId id="310" r:id="rId37"/>
    <p:sldId id="311" r:id="rId38"/>
    <p:sldId id="312" r:id="rId39"/>
  </p:sldIdLst>
  <p:sldSz cx="9144000" cy="6858000" type="screen4x3"/>
  <p:notesSz cx="6858000" cy="9144000"/>
  <p:defaultTextStyle>
    <a:defPPr>
      <a:defRPr lang="af-Z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80292" autoAdjust="0"/>
  </p:normalViewPr>
  <p:slideViewPr>
    <p:cSldViewPr>
      <p:cViewPr varScale="1">
        <p:scale>
          <a:sx n="60" d="100"/>
          <a:sy n="60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C4B8-8F58-4EE3-B27E-C2AD5F1519F7}" type="datetimeFigureOut">
              <a:rPr lang="af-ZA" smtClean="0"/>
              <a:pPr/>
              <a:t>2021-01-26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BA09D-3B2F-45FC-A6AE-6A9DF7FF28FF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0311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BA09D-3B2F-45FC-A6AE-6A9DF7FF28FF}" type="slidenum">
              <a:rPr lang="af-ZA" smtClean="0"/>
              <a:pPr/>
              <a:t>1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41413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2903761-995A-454C-8D00-7E02347AE11B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af-Z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78F1-AFB5-4888-B5ED-29802FACB566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99C3E-C33B-4CFC-B707-921DA51DDB8E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7F2-12E2-459F-9D64-8C80B930C925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5302-E947-4ADE-9EA3-AAA050EA2E6A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86C1-5232-4BA7-9690-0402008565D3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BE60-9E06-4008-8043-74895E1E9027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E4639-536C-4C45-85FC-85FBFDEC2F64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A043-4052-4D01-BE8F-08B57F274829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713456F-8A21-44F6-983B-0D2CC56915ED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F7BBB38-6564-4978-A2D1-072ECACF58E7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B234E4C-EF95-4C93-90E3-0D11C8F33D86}" type="datetime1">
              <a:rPr lang="af-ZA" smtClean="0"/>
              <a:pPr/>
              <a:t>2021-01-26</a:t>
            </a:fld>
            <a:endParaRPr lang="af-Z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af-Z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2798170-6D1D-4ADF-A04F-17AEE2C2385D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40677" t="28054" r="44380" b="51274"/>
          <a:stretch>
            <a:fillRect/>
          </a:stretch>
        </p:blipFill>
        <p:spPr bwMode="auto">
          <a:xfrm>
            <a:off x="2915816" y="0"/>
            <a:ext cx="280831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0" y="2348880"/>
            <a:ext cx="9108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249289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221088"/>
            <a:ext cx="9143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43608" y="2996952"/>
            <a:ext cx="69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f-ZA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Database Management system</a:t>
            </a:r>
            <a:endParaRPr lang="af-ZA" sz="3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3648" y="4365104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latin typeface="Arial" pitchFamily="34" charset="0"/>
                <a:cs typeface="Arial" pitchFamily="34" charset="0"/>
              </a:rPr>
              <a:t>Dr.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Amir </a:t>
            </a:r>
            <a:r>
              <a:rPr lang="en-GB" sz="2400" b="1" dirty="0" err="1" smtClean="0">
                <a:latin typeface="Arial" pitchFamily="34" charset="0"/>
                <a:cs typeface="Arial" pitchFamily="34" charset="0"/>
              </a:rPr>
              <a:t>Hammamix</a:t>
            </a:r>
            <a:endParaRPr lang="af-ZA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5896" y="616530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1442</a:t>
            </a:r>
            <a:endParaRPr lang="af-ZA" sz="2400" b="1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</a:t>
            </a:fld>
            <a:endParaRPr lang="af-ZA"/>
          </a:p>
        </p:txBody>
      </p:sp>
      <p:sp>
        <p:nvSpPr>
          <p:cNvPr id="11" name="TextBox 10"/>
          <p:cNvSpPr txBox="1"/>
          <p:nvPr/>
        </p:nvSpPr>
        <p:spPr>
          <a:xfrm>
            <a:off x="1433917" y="548761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Based on </a:t>
            </a:r>
            <a:r>
              <a:rPr lang="en-GB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Dr</a:t>
            </a:r>
            <a:r>
              <a:rPr lang="en-GB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GB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Rihab</a:t>
            </a:r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Mohamed </a:t>
            </a:r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GB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aceur</a:t>
            </a:r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ABDELKRIM Lecture</a:t>
            </a:r>
            <a:endParaRPr lang="af-ZA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10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40466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2-2 - Insulation between programs and data, and data abstraction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1560" y="2026583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 smtClean="0">
                <a:solidFill>
                  <a:srgbClr val="00B050"/>
                </a:solidFill>
              </a:rPr>
              <a:t>In traditional </a:t>
            </a:r>
            <a:r>
              <a:rPr lang="en-GB" sz="2000" dirty="0" smtClean="0"/>
              <a:t>file processing, </a:t>
            </a:r>
            <a:r>
              <a:rPr lang="en-GB" sz="2000" b="1" dirty="0" smtClean="0">
                <a:solidFill>
                  <a:srgbClr val="00B050"/>
                </a:solidFill>
              </a:rPr>
              <a:t>the structure of data files </a:t>
            </a:r>
            <a:r>
              <a:rPr lang="en-GB" sz="2000" dirty="0" smtClean="0"/>
              <a:t>is </a:t>
            </a:r>
            <a:r>
              <a:rPr lang="en-GB" sz="2000" b="1" dirty="0" smtClean="0">
                <a:solidFill>
                  <a:srgbClr val="00B050"/>
                </a:solidFill>
              </a:rPr>
              <a:t>embedded in the application programs</a:t>
            </a:r>
            <a:r>
              <a:rPr lang="en-GB" sz="2000" b="1" dirty="0" smtClean="0"/>
              <a:t>, </a:t>
            </a:r>
            <a:r>
              <a:rPr lang="en-GB" sz="2000" dirty="0" smtClean="0"/>
              <a:t>so any changes to the structure of a file may require changing all programs that access that file. </a:t>
            </a:r>
          </a:p>
          <a:p>
            <a:pPr algn="just"/>
            <a:endParaRPr lang="en-GB" sz="2000" dirty="0" smtClean="0"/>
          </a:p>
          <a:p>
            <a:pPr algn="just"/>
            <a:r>
              <a:rPr lang="en-GB" sz="2000" b="1" u="sng" dirty="0" smtClean="0"/>
              <a:t>By contrast</a:t>
            </a:r>
            <a:r>
              <a:rPr lang="en-GB" sz="2000" dirty="0" smtClean="0"/>
              <a:t>, DBMS access programs do not require such changes in most cases. The structure of data files is stored in the DBMS </a:t>
            </a:r>
            <a:r>
              <a:rPr lang="en-GB" sz="2000" dirty="0" err="1" smtClean="0"/>
              <a:t>catalog</a:t>
            </a:r>
            <a:r>
              <a:rPr lang="en-GB" sz="2000" dirty="0" smtClean="0"/>
              <a:t> </a:t>
            </a:r>
            <a:r>
              <a:rPr lang="en-GB" sz="2000" b="1" u="sng" dirty="0" smtClean="0"/>
              <a:t>separately</a:t>
            </a:r>
            <a:r>
              <a:rPr lang="en-GB" sz="2000" dirty="0" smtClean="0"/>
              <a:t> from the access programs.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576" y="5445224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call this property program-data independence.</a:t>
            </a:r>
            <a:endParaRPr lang="af-ZA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355976" y="4797152"/>
            <a:ext cx="432048" cy="64807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11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0" y="1412776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So, The implementation (or method) of the operation is specified </a:t>
            </a:r>
            <a:r>
              <a:rPr lang="en-GB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separately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and can be changed </a:t>
            </a:r>
            <a:r>
              <a:rPr lang="en-GB" sz="2400" u="sng" dirty="0" smtClean="0">
                <a:latin typeface="Arial" pitchFamily="34" charset="0"/>
                <a:cs typeface="Arial" pitchFamily="34" charset="0"/>
              </a:rPr>
              <a:t>without affecting the interface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User application programs can operate on the data by invoking these operations through their names and arguments, regardless of how the operations are implemented</a:t>
            </a:r>
            <a:r>
              <a:rPr lang="en-GB" dirty="0" smtClean="0"/>
              <a:t>.</a:t>
            </a:r>
          </a:p>
          <a:p>
            <a:endParaRPr lang="en-GB" dirty="0" smtClean="0"/>
          </a:p>
        </p:txBody>
      </p:sp>
      <p:sp>
        <p:nvSpPr>
          <p:cNvPr id="9" name="Rectangle 8"/>
          <p:cNvSpPr/>
          <p:nvPr/>
        </p:nvSpPr>
        <p:spPr>
          <a:xfrm>
            <a:off x="755576" y="4581128"/>
            <a:ext cx="8388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call this property program-operation independence.</a:t>
            </a:r>
            <a:endParaRPr lang="af-ZA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355976" y="3933056"/>
            <a:ext cx="432048" cy="64807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/>
          <p:cNvSpPr/>
          <p:nvPr/>
        </p:nvSpPr>
        <p:spPr>
          <a:xfrm>
            <a:off x="323528" y="40466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2-2 - Insulation between programs and data, and data abstraction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12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95536" y="2636912"/>
            <a:ext cx="874846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GB" sz="2000" b="1" dirty="0" smtClean="0"/>
              <a:t>program-</a:t>
            </a:r>
            <a:r>
              <a:rPr lang="en-GB" sz="2000" b="1" u="sng" dirty="0" smtClean="0"/>
              <a:t>data </a:t>
            </a:r>
            <a:r>
              <a:rPr lang="en-GB" sz="2000" b="1" dirty="0" smtClean="0"/>
              <a:t>independence  </a:t>
            </a:r>
            <a:r>
              <a:rPr lang="en-GB" sz="3200" b="1" dirty="0" smtClean="0">
                <a:solidFill>
                  <a:srgbClr val="FF0000"/>
                </a:solidFill>
              </a:rPr>
              <a:t>+</a:t>
            </a:r>
            <a:r>
              <a:rPr lang="en-GB" sz="2000" b="1" dirty="0" smtClean="0"/>
              <a:t> program-</a:t>
            </a:r>
            <a:r>
              <a:rPr lang="en-GB" sz="2000" b="1" u="sng" dirty="0" smtClean="0"/>
              <a:t>operation</a:t>
            </a:r>
            <a:r>
              <a:rPr lang="en-GB" sz="2000" b="1" dirty="0" smtClean="0"/>
              <a:t> independence </a:t>
            </a:r>
          </a:p>
          <a:p>
            <a:endParaRPr lang="en-GB" dirty="0" smtClean="0"/>
          </a:p>
        </p:txBody>
      </p:sp>
      <p:sp>
        <p:nvSpPr>
          <p:cNvPr id="7" name="Rectangle 6"/>
          <p:cNvSpPr/>
          <p:nvPr/>
        </p:nvSpPr>
        <p:spPr>
          <a:xfrm>
            <a:off x="2627784" y="2060848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The characteristic that allows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915816" y="4941168"/>
            <a:ext cx="40324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r>
              <a:rPr lang="en-GB" sz="2800" b="1" dirty="0" smtClean="0">
                <a:solidFill>
                  <a:srgbClr val="FF0000"/>
                </a:solidFill>
              </a:rPr>
              <a:t>Data  Abstraction</a:t>
            </a:r>
            <a:endParaRPr lang="af-ZA" sz="2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1800" y="42210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is called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041656" y="3717032"/>
            <a:ext cx="648072" cy="129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1" name="Rectangle 10"/>
          <p:cNvSpPr/>
          <p:nvPr/>
        </p:nvSpPr>
        <p:spPr>
          <a:xfrm>
            <a:off x="323528" y="40466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2-2 - Insulation between programs and data, and data abstraction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13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683568" y="1340768"/>
            <a:ext cx="7776864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A database typically has </a:t>
            </a:r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many users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, each of whom</a:t>
            </a:r>
            <a:r>
              <a:rPr lang="en-GB" sz="2800" dirty="0" smtClean="0"/>
              <a:t>: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2400" dirty="0" smtClean="0"/>
              <a:t>may require a different perspective or view of the database.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Rectangle 3"/>
          <p:cNvSpPr/>
          <p:nvPr/>
        </p:nvSpPr>
        <p:spPr>
          <a:xfrm>
            <a:off x="539552" y="548680"/>
            <a:ext cx="7314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2- 3-Support of multiple views of the data 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8149" t="33960" r="12834" b="8454"/>
          <a:stretch>
            <a:fillRect/>
          </a:stretch>
        </p:blipFill>
        <p:spPr bwMode="auto">
          <a:xfrm>
            <a:off x="2915816" y="1916832"/>
            <a:ext cx="2520280" cy="209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835696" y="4941168"/>
            <a:ext cx="7308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u="sng" dirty="0" smtClean="0"/>
          </a:p>
          <a:p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A view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may be </a:t>
            </a:r>
            <a:r>
              <a:rPr lang="en-GB" sz="24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 subset of the database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or it may contain </a:t>
            </a:r>
            <a:r>
              <a:rPr lang="en-GB" sz="24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virtual data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that is derived from the database files but is not explicitly stored.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14</a:t>
            </a:fld>
            <a:endParaRPr lang="af-Z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1775" t="16040" r="31737" b="24899"/>
          <a:stretch>
            <a:fillRect/>
          </a:stretch>
        </p:blipFill>
        <p:spPr bwMode="auto">
          <a:xfrm>
            <a:off x="0" y="2348880"/>
            <a:ext cx="5328592" cy="396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7584" y="1124744"/>
            <a:ext cx="8316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 multiuser </a:t>
            </a:r>
            <a:r>
              <a:rPr lang="en-GB" dirty="0" smtClean="0"/>
              <a:t>DBMS whose users have a variety of </a:t>
            </a:r>
            <a:r>
              <a:rPr lang="en-GB" b="1" u="sng" dirty="0" smtClean="0"/>
              <a:t>distinct applications</a:t>
            </a:r>
            <a:r>
              <a:rPr lang="en-GB" dirty="0" smtClean="0"/>
              <a:t> must provide facilities for defining </a:t>
            </a:r>
            <a:r>
              <a:rPr lang="en-GB" b="1" u="sng" dirty="0" smtClean="0"/>
              <a:t>multiple views</a:t>
            </a:r>
            <a:r>
              <a:rPr lang="en-GB" dirty="0" smtClean="0"/>
              <a:t>. </a:t>
            </a:r>
          </a:p>
          <a:p>
            <a:endParaRPr lang="en-GB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5536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u="sng" dirty="0" smtClean="0">
                <a:solidFill>
                  <a:srgbClr val="00B050"/>
                </a:solidFill>
              </a:rPr>
              <a:t>For example</a:t>
            </a:r>
            <a:endParaRPr lang="af-ZA" b="1" u="sng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6096" y="2708920"/>
            <a:ext cx="3419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One user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of the database may be interested only in accessing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 and printing the transcript 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of each student</a:t>
            </a:r>
            <a:endParaRPr lang="af-ZA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1920" y="458112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</a:rPr>
              <a:t>A second user</a:t>
            </a:r>
            <a:r>
              <a:rPr lang="en-GB" dirty="0" smtClean="0"/>
              <a:t>, who is interested only in checking that students have taken all the prerequisites of each course for which they register.</a:t>
            </a:r>
            <a:endParaRPr lang="af-ZA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5004048" y="3284984"/>
            <a:ext cx="432048" cy="241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419872" y="5157192"/>
            <a:ext cx="432048" cy="241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733256"/>
            <a:ext cx="536408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3" name="Rectangle 12"/>
          <p:cNvSpPr/>
          <p:nvPr/>
        </p:nvSpPr>
        <p:spPr>
          <a:xfrm>
            <a:off x="539552" y="548680"/>
            <a:ext cx="7314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2- 3-Support of multiple views of the data 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15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611560" y="2132856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  The concept of </a:t>
            </a:r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a transaction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has become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central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to many database applications.</a:t>
            </a:r>
          </a:p>
          <a:p>
            <a:pPr algn="just"/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 A transaction is an </a:t>
            </a:r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executing program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or </a:t>
            </a:r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process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that includes </a:t>
            </a:r>
            <a:r>
              <a:rPr lang="en-GB" sz="24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one or more database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accesses, such as reading or updating of database records.</a:t>
            </a:r>
          </a:p>
          <a:p>
            <a:pPr algn="just"/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 Each transaction is supposed to execute a logically correct database access if executed in its entirety without </a:t>
            </a:r>
            <a:r>
              <a:rPr lang="en-GB" sz="2400" u="sng" dirty="0" smtClean="0">
                <a:latin typeface="Arial" pitchFamily="34" charset="0"/>
                <a:cs typeface="Arial" pitchFamily="34" charset="0"/>
              </a:rPr>
              <a:t>interference from other transactions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af-ZA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404664"/>
            <a:ext cx="8689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2-4- Sharing of Data and Multiuser Transaction Processing </a:t>
            </a:r>
            <a:endParaRPr lang="af-ZA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16</a:t>
            </a:fld>
            <a:endParaRPr lang="af-ZA"/>
          </a:p>
        </p:txBody>
      </p:sp>
      <p:sp>
        <p:nvSpPr>
          <p:cNvPr id="7" name="Rectangle 6"/>
          <p:cNvSpPr/>
          <p:nvPr/>
        </p:nvSpPr>
        <p:spPr>
          <a:xfrm>
            <a:off x="251520" y="1556792"/>
            <a:ext cx="97575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when </a:t>
            </a:r>
            <a:r>
              <a:rPr lang="en-GB" b="1" u="sng" dirty="0" smtClean="0">
                <a:solidFill>
                  <a:srgbClr val="00B0F0"/>
                </a:solidFill>
              </a:rPr>
              <a:t>several reservation agents</a:t>
            </a:r>
            <a:r>
              <a:rPr lang="en-GB" dirty="0" smtClean="0"/>
              <a:t> try to assign a seat on an airline flight,</a:t>
            </a:r>
          </a:p>
          <a:p>
            <a:endParaRPr lang="en-GB" dirty="0" smtClean="0"/>
          </a:p>
          <a:p>
            <a:r>
              <a:rPr lang="en-GB" dirty="0" smtClean="0"/>
              <a:t>the DBMS should ensure that each seat can be accessed by only one agent at a time for assignment to a passenger. </a:t>
            </a:r>
          </a:p>
          <a:p>
            <a:endParaRPr lang="en-GB" dirty="0" smtClean="0"/>
          </a:p>
          <a:p>
            <a:r>
              <a:rPr lang="en-GB" dirty="0" smtClean="0"/>
              <a:t>These types of applications are generally called </a:t>
            </a:r>
            <a:r>
              <a:rPr lang="en-GB" b="1" dirty="0" smtClean="0">
                <a:solidFill>
                  <a:srgbClr val="00B0F0"/>
                </a:solidFill>
              </a:rPr>
              <a:t>online transaction processing</a:t>
            </a:r>
            <a:r>
              <a:rPr lang="en-GB" dirty="0" smtClean="0"/>
              <a:t> </a:t>
            </a:r>
          </a:p>
          <a:p>
            <a:r>
              <a:rPr lang="en-GB" b="1" dirty="0" smtClean="0">
                <a:solidFill>
                  <a:srgbClr val="00B0F0"/>
                </a:solidFill>
              </a:rPr>
              <a:t>(OLTP) </a:t>
            </a:r>
            <a:r>
              <a:rPr lang="en-GB" dirty="0" smtClean="0"/>
              <a:t>applications.</a:t>
            </a:r>
          </a:p>
          <a:p>
            <a:endParaRPr lang="en-GB" dirty="0" smtClean="0"/>
          </a:p>
        </p:txBody>
      </p:sp>
      <p:sp>
        <p:nvSpPr>
          <p:cNvPr id="9" name="Rectangle 8"/>
          <p:cNvSpPr/>
          <p:nvPr/>
        </p:nvSpPr>
        <p:spPr>
          <a:xfrm rot="824023">
            <a:off x="7185668" y="1161966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For example</a:t>
            </a:r>
            <a:endParaRPr lang="af-ZA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68" y="5373216"/>
            <a:ext cx="8460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 fundamental role of multiuser DBMS software is to ensure that concurrent transactions operate </a:t>
            </a:r>
            <a:r>
              <a:rPr lang="en-GB" sz="2000" b="1" u="sng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correctly and efficiently</a:t>
            </a:r>
            <a:r>
              <a:rPr lang="en-GB" sz="20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af-ZA" sz="2000" b="1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404664"/>
            <a:ext cx="8689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2-4- Sharing of Data and Multiuser Transaction Processing </a:t>
            </a:r>
            <a:endParaRPr lang="af-ZA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17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18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33208" y="1051858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 this section we identify the people whose jobs involve the day-to-day use of a large database; we call them the actors on the scene. </a:t>
            </a:r>
            <a:endParaRPr lang="af-ZA" dirty="0"/>
          </a:p>
        </p:txBody>
      </p:sp>
      <p:sp>
        <p:nvSpPr>
          <p:cNvPr id="6" name="Rectangle 5"/>
          <p:cNvSpPr/>
          <p:nvPr/>
        </p:nvSpPr>
        <p:spPr>
          <a:xfrm>
            <a:off x="94043" y="157029"/>
            <a:ext cx="8736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Actors on the scene </a:t>
            </a:r>
            <a:r>
              <a:rPr lang="en-GB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and Workers behind Scene</a:t>
            </a:r>
            <a:endParaRPr lang="af-ZA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9581" y="2363249"/>
            <a:ext cx="3382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dirty="0" smtClean="0"/>
              <a:t> </a:t>
            </a:r>
            <a:r>
              <a:rPr lang="af-ZA" b="1" dirty="0" smtClean="0">
                <a:solidFill>
                  <a:srgbClr val="0070C0"/>
                </a:solidFill>
              </a:rPr>
              <a:t>1- Database Administrators</a:t>
            </a:r>
            <a:endParaRPr lang="af-ZA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2320" y="3102211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dirty="0" smtClean="0"/>
              <a:t> </a:t>
            </a:r>
            <a:r>
              <a:rPr lang="af-ZA" b="1" dirty="0" smtClean="0">
                <a:solidFill>
                  <a:srgbClr val="0070C0"/>
                </a:solidFill>
              </a:rPr>
              <a:t>2- Database Designers</a:t>
            </a:r>
            <a:endParaRPr lang="af-ZA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39952" y="3913573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b="1" dirty="0" smtClean="0"/>
              <a:t>  </a:t>
            </a:r>
            <a:r>
              <a:rPr lang="af-ZA" b="1" dirty="0" smtClean="0">
                <a:solidFill>
                  <a:srgbClr val="0070C0"/>
                </a:solidFill>
              </a:rPr>
              <a:t>3- End Users</a:t>
            </a:r>
            <a:endParaRPr lang="af-ZA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4319" y="46531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 4- System Analysts and Application  Programmers (Software Engineers) </a:t>
            </a:r>
            <a:endParaRPr lang="af-ZA" b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2" y="3357995"/>
            <a:ext cx="3211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on the scene </a:t>
            </a:r>
            <a:endParaRPr lang="fr-FR" sz="2400" dirty="0"/>
          </a:p>
        </p:txBody>
      </p:sp>
      <p:cxnSp>
        <p:nvCxnSpPr>
          <p:cNvPr id="11" name="Connecteur droit avec flèche 10"/>
          <p:cNvCxnSpPr>
            <a:stCxn id="2" idx="3"/>
            <a:endCxn id="7" idx="1"/>
          </p:cNvCxnSpPr>
          <p:nvPr/>
        </p:nvCxnSpPr>
        <p:spPr>
          <a:xfrm flipV="1">
            <a:off x="3390647" y="2547915"/>
            <a:ext cx="798934" cy="104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2" idx="3"/>
            <a:endCxn id="8" idx="1"/>
          </p:cNvCxnSpPr>
          <p:nvPr/>
        </p:nvCxnSpPr>
        <p:spPr>
          <a:xfrm flipV="1">
            <a:off x="3390647" y="3286877"/>
            <a:ext cx="821673" cy="30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2" idx="3"/>
            <a:endCxn id="9" idx="1"/>
          </p:cNvCxnSpPr>
          <p:nvPr/>
        </p:nvCxnSpPr>
        <p:spPr>
          <a:xfrm>
            <a:off x="3390647" y="3588828"/>
            <a:ext cx="749305" cy="509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2" idx="3"/>
            <a:endCxn id="10" idx="1"/>
          </p:cNvCxnSpPr>
          <p:nvPr/>
        </p:nvCxnSpPr>
        <p:spPr>
          <a:xfrm>
            <a:off x="3390647" y="3588828"/>
            <a:ext cx="853672" cy="1387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4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19</a:t>
            </a:fld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711860"/>
            <a:ext cx="86895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any organization where many people use the same resources, there is a need for a </a:t>
            </a:r>
            <a:r>
              <a:rPr lang="en-GB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administrator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GB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oversee and manage these resources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Administering these resources is the responsibility of the database administrator (DBA).</a:t>
            </a:r>
          </a:p>
          <a:p>
            <a:pPr algn="just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DBA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responsible for </a:t>
            </a:r>
            <a:r>
              <a:rPr lang="en-GB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authorizing access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the database, </a:t>
            </a:r>
            <a:r>
              <a:rPr lang="en-GB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coordinating and monitoring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its use, and </a:t>
            </a:r>
            <a:r>
              <a:rPr lang="en-GB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acquiring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software and hardware resources as needed. </a:t>
            </a:r>
            <a:endParaRPr lang="af-Z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88640"/>
            <a:ext cx="5169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3-1- Database Administrators</a:t>
            </a:r>
            <a:endParaRPr lang="af-ZA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52214" t="43111" r="19008" b="21452"/>
          <a:stretch/>
        </p:blipFill>
        <p:spPr>
          <a:xfrm>
            <a:off x="3354382" y="4563120"/>
            <a:ext cx="2664746" cy="18448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49447" t="38187" r="17347" b="14564"/>
          <a:stretch/>
        </p:blipFill>
        <p:spPr>
          <a:xfrm>
            <a:off x="577867" y="4537695"/>
            <a:ext cx="2482911" cy="198632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51661" t="43110" r="18454" b="21454"/>
          <a:stretch/>
        </p:blipFill>
        <p:spPr>
          <a:xfrm>
            <a:off x="6312732" y="4552628"/>
            <a:ext cx="2700300" cy="18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20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59725" y="1304457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designers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responsible for </a:t>
            </a:r>
            <a:r>
              <a:rPr lang="en-GB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the data to be stored</a:t>
            </a:r>
          </a:p>
          <a:p>
            <a:pPr algn="just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in the database and for </a:t>
            </a:r>
            <a:r>
              <a:rPr lang="en-GB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choosing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appropriate structures to represent and </a:t>
            </a:r>
          </a:p>
          <a:p>
            <a:pPr algn="just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store this data.</a:t>
            </a:r>
          </a:p>
          <a:p>
            <a:pPr algn="just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These tasks are mostly undertaken </a:t>
            </a:r>
            <a:r>
              <a:rPr lang="en-GB" sz="2000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the database is 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actually implemented and populated with data.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332656"/>
            <a:ext cx="4365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3-2- </a:t>
            </a:r>
            <a:r>
              <a:rPr lang="fr-F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21</a:t>
            </a:fld>
            <a:endParaRPr lang="af-ZA"/>
          </a:p>
        </p:txBody>
      </p:sp>
      <p:sp>
        <p:nvSpPr>
          <p:cNvPr id="6" name="Rectangle 5"/>
          <p:cNvSpPr/>
          <p:nvPr/>
        </p:nvSpPr>
        <p:spPr>
          <a:xfrm>
            <a:off x="251520" y="452367"/>
            <a:ext cx="9217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End users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the people whose jobs</a:t>
            </a:r>
            <a:r>
              <a:rPr lang="en-GB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require access to the database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r>
              <a:rPr lang="en-GB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updating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GB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generating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reports; the database primarily exists </a:t>
            </a:r>
          </a:p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their use. There are several categories of end users:</a:t>
            </a:r>
            <a:endParaRPr lang="af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4452" y="3640871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 1- </a:t>
            </a:r>
            <a:r>
              <a:rPr lang="fr-FR" b="1" dirty="0" err="1" smtClean="0"/>
              <a:t>Casual</a:t>
            </a:r>
            <a:r>
              <a:rPr lang="fr-FR" b="1" dirty="0" smtClean="0"/>
              <a:t> </a:t>
            </a:r>
            <a:r>
              <a:rPr lang="fr-FR" b="1" dirty="0"/>
              <a:t>end </a:t>
            </a:r>
            <a:r>
              <a:rPr lang="fr-FR" b="1" dirty="0" err="1"/>
              <a:t>users</a:t>
            </a:r>
            <a:r>
              <a:rPr lang="fr-FR" b="1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98014" y="4279641"/>
            <a:ext cx="398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2- Naive </a:t>
            </a:r>
            <a:r>
              <a:rPr lang="en-US" b="1" dirty="0"/>
              <a:t>or parametric end users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1653" y="5075892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3- </a:t>
            </a:r>
            <a:r>
              <a:rPr lang="fr-FR" b="1" dirty="0" err="1" smtClean="0"/>
              <a:t>Sophisticated</a:t>
            </a:r>
            <a:r>
              <a:rPr lang="fr-FR" b="1" dirty="0" smtClean="0"/>
              <a:t> </a:t>
            </a:r>
            <a:r>
              <a:rPr lang="fr-FR" b="1" dirty="0"/>
              <a:t>end </a:t>
            </a:r>
            <a:r>
              <a:rPr lang="fr-FR" b="1" dirty="0" err="1"/>
              <a:t>users</a:t>
            </a:r>
            <a:r>
              <a:rPr lang="fr-FR" b="1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16587" y="5939988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 4- Standalone </a:t>
            </a:r>
            <a:r>
              <a:rPr lang="en-GB" b="1" dirty="0"/>
              <a:t>users 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971600" y="4464307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fr-FR" sz="2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fr-FR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926240" y="3736917"/>
            <a:ext cx="798934" cy="104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2926240" y="4475879"/>
            <a:ext cx="821673" cy="301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926240" y="4777830"/>
            <a:ext cx="749305" cy="509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926240" y="4777830"/>
            <a:ext cx="853672" cy="1387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1520" y="226725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fr-F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</a:t>
            </a: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fr-F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fr-F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/>
          <a:srcRect l="48893" t="45078" r="15133" b="25391"/>
          <a:stretch/>
        </p:blipFill>
        <p:spPr>
          <a:xfrm>
            <a:off x="2953103" y="1876666"/>
            <a:ext cx="3314210" cy="152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22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90426" y="748337"/>
            <a:ext cx="820891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Casual end users 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/>
              <a:t>occasionally access the database, but they may need different information each time. </a:t>
            </a:r>
          </a:p>
          <a:p>
            <a:pPr algn="just"/>
            <a:endParaRPr lang="en-GB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/>
              <a:t>They use a </a:t>
            </a:r>
            <a:r>
              <a:rPr lang="en-GB" b="1" dirty="0" smtClean="0"/>
              <a:t>sophisticated database query language</a:t>
            </a:r>
            <a:r>
              <a:rPr lang="en-GB" dirty="0" smtClean="0"/>
              <a:t> to specify their </a:t>
            </a:r>
            <a:r>
              <a:rPr lang="en-GB" dirty="0" smtClean="0">
                <a:solidFill>
                  <a:srgbClr val="7030A0"/>
                </a:solidFill>
              </a:rPr>
              <a:t>requests and are typically middle- or high-level managers or other occasional browsers</a:t>
            </a:r>
            <a:r>
              <a:rPr lang="en-GB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They do not write programs but they </a:t>
            </a:r>
            <a:r>
              <a:rPr lang="en-US" b="1" dirty="0"/>
              <a:t>can interact with the system by writing queries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af-ZA" dirty="0"/>
          </a:p>
        </p:txBody>
      </p:sp>
      <p:sp>
        <p:nvSpPr>
          <p:cNvPr id="8" name="Rectangle 7"/>
          <p:cNvSpPr/>
          <p:nvPr/>
        </p:nvSpPr>
        <p:spPr>
          <a:xfrm>
            <a:off x="545563" y="3972382"/>
            <a:ext cx="835979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Naive or parametric end users 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Any user who does not have any knowledge about database can be in this category.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task is </a:t>
            </a:r>
            <a:r>
              <a:rPr lang="en-US" b="1" dirty="0"/>
              <a:t>to just use the developed application </a:t>
            </a:r>
            <a:r>
              <a:rPr lang="en-US" dirty="0"/>
              <a:t>and get the desired results. </a:t>
            </a:r>
            <a:endParaRPr lang="en-US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For </a:t>
            </a:r>
            <a:r>
              <a:rPr lang="en-US" b="1" dirty="0">
                <a:solidFill>
                  <a:srgbClr val="7030A0"/>
                </a:solidFill>
              </a:rPr>
              <a:t>example: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                    Clerical </a:t>
            </a:r>
            <a:r>
              <a:rPr lang="en-US" dirty="0">
                <a:solidFill>
                  <a:srgbClr val="7030A0"/>
                </a:solidFill>
              </a:rPr>
              <a:t>staff in any bank is a naïve user. They don’t have any </a:t>
            </a:r>
            <a:r>
              <a:rPr lang="en-US" dirty="0" smtClean="0">
                <a:solidFill>
                  <a:srgbClr val="7030A0"/>
                </a:solidFill>
              </a:rPr>
              <a:t>DBMS </a:t>
            </a:r>
            <a:r>
              <a:rPr lang="en-US" dirty="0">
                <a:solidFill>
                  <a:srgbClr val="7030A0"/>
                </a:solidFill>
              </a:rPr>
              <a:t>knowledge but they still use the database and perform their given task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520" y="226725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fr-F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</a:t>
            </a: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fr-F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fr-F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23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62894" y="3422596"/>
            <a:ext cx="86764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 smtClean="0">
                <a:solidFill>
                  <a:srgbClr val="00B050"/>
                </a:solidFill>
              </a:rPr>
              <a:t>Standalone users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maintain personal databases by </a:t>
            </a:r>
            <a:r>
              <a:rPr lang="en-GB" u="sng" dirty="0" smtClean="0"/>
              <a:t>using ready-made program packages</a:t>
            </a:r>
            <a:r>
              <a:rPr lang="en-GB" dirty="0" smtClean="0"/>
              <a:t> that provide easy-to-use menu-based or graphics-based interfaces. 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rgbClr val="7030A0"/>
                </a:solidFill>
              </a:rPr>
              <a:t>An example is the user of a tax package that stores a variety of personal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financial data for tax purposes.</a:t>
            </a:r>
            <a:endParaRPr lang="af-ZA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224" y="683470"/>
            <a:ext cx="867645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Sophisticated end users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include </a:t>
            </a:r>
            <a:r>
              <a:rPr lang="en-GB" dirty="0" smtClean="0">
                <a:solidFill>
                  <a:srgbClr val="7030A0"/>
                </a:solidFill>
              </a:rPr>
              <a:t>engineers, scientists, business analysts</a:t>
            </a:r>
            <a:r>
              <a:rPr lang="en-GB" dirty="0" smtClean="0"/>
              <a:t>, and others ..</a:t>
            </a:r>
          </a:p>
          <a:p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who thoroughly familiarize themselves with the facilities of the DBMS </a:t>
            </a:r>
          </a:p>
          <a:p>
            <a:r>
              <a:rPr lang="en-GB" dirty="0"/>
              <a:t> </a:t>
            </a:r>
            <a:r>
              <a:rPr lang="en-GB" dirty="0" smtClean="0"/>
              <a:t>   in order to </a:t>
            </a:r>
            <a:r>
              <a:rPr lang="en-GB" u="sng" dirty="0" smtClean="0"/>
              <a:t>implement their own applications </a:t>
            </a:r>
            <a:r>
              <a:rPr lang="en-GB" dirty="0" smtClean="0"/>
              <a:t>to meet their complex   requirements.</a:t>
            </a:r>
            <a:endParaRPr lang="af-ZA" dirty="0"/>
          </a:p>
        </p:txBody>
      </p:sp>
      <p:sp>
        <p:nvSpPr>
          <p:cNvPr id="9" name="Rectangle 8"/>
          <p:cNvSpPr/>
          <p:nvPr/>
        </p:nvSpPr>
        <p:spPr>
          <a:xfrm>
            <a:off x="251520" y="226725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fr-F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</a:t>
            </a: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fr-F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fr-F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24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07504" y="476672"/>
            <a:ext cx="903649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3- 4-System Analysts and Application Programmers   (Software Engineers)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/>
              <a:t>System analysts </a:t>
            </a:r>
            <a:r>
              <a:rPr lang="en-GB" u="sng" dirty="0" smtClean="0"/>
              <a:t>determine the requirements </a:t>
            </a:r>
            <a:r>
              <a:rPr lang="en-GB" dirty="0" smtClean="0"/>
              <a:t>of end users, especially naive and parametric end users, and </a:t>
            </a:r>
            <a:r>
              <a:rPr lang="en-GB" u="sng" dirty="0" smtClean="0"/>
              <a:t>develop specifications</a:t>
            </a:r>
            <a:r>
              <a:rPr lang="en-GB" dirty="0" smtClean="0"/>
              <a:t> for standard canned transactions that meet these requirements.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ar-QA" dirty="0" smtClean="0"/>
              <a:t/>
            </a:r>
            <a:br>
              <a:rPr lang="ar-QA" dirty="0" smtClean="0"/>
            </a:br>
            <a:endParaRPr lang="ar-QA" dirty="0" smtClean="0"/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25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latin typeface="Arial" pitchFamily="34" charset="0"/>
                <a:cs typeface="Arial" pitchFamily="34" charset="0"/>
              </a:rPr>
              <a:t>3-Actors on the Scene and </a:t>
            </a:r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Workers behind Scene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47291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26</a:t>
            </a:fld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207493" y="980728"/>
            <a:ext cx="8784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addition to those who design, use, and administer a database, </a:t>
            </a:r>
            <a:r>
              <a:rPr lang="en-US" u="sng" dirty="0"/>
              <a:t>others are </a:t>
            </a:r>
            <a:r>
              <a:rPr lang="en-US" u="sng" dirty="0" smtClean="0"/>
              <a:t>associated with </a:t>
            </a:r>
            <a:r>
              <a:rPr lang="en-US" u="sng" dirty="0"/>
              <a:t>the design</a:t>
            </a:r>
            <a:r>
              <a:rPr lang="en-US" dirty="0"/>
              <a:t>, development, and operation of the DBMS software and </a:t>
            </a:r>
            <a:r>
              <a:rPr lang="en-US" dirty="0" smtClean="0"/>
              <a:t>system environment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These </a:t>
            </a:r>
            <a:r>
              <a:rPr lang="en-US" dirty="0"/>
              <a:t>persons are typically not interested in the database </a:t>
            </a:r>
            <a:r>
              <a:rPr lang="en-US" dirty="0" smtClean="0"/>
              <a:t>content itself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call them the </a:t>
            </a:r>
            <a:r>
              <a:rPr lang="en-US" b="1" dirty="0"/>
              <a:t>workers behind the scene</a:t>
            </a:r>
            <a:r>
              <a:rPr lang="en-US" dirty="0"/>
              <a:t>, and they include the following categories</a:t>
            </a:r>
            <a:r>
              <a:rPr lang="en-US" dirty="0" smtClean="0"/>
              <a:t>: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23528" y="3265240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3-1- DBMS 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designers and implementers</a:t>
            </a:r>
            <a:endParaRPr lang="fr-FR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705" y="4194374"/>
            <a:ext cx="315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3-2- </a:t>
            </a:r>
            <a:r>
              <a:rPr lang="fr-FR" sz="2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fr-FR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</a:t>
            </a:r>
            <a:endParaRPr lang="fr-FR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705" y="5140059"/>
            <a:ext cx="93427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3-3- Operators 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maintenance </a:t>
            </a:r>
            <a:r>
              <a:rPr lang="en-US" sz="2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personnel</a:t>
            </a:r>
          </a:p>
          <a:p>
            <a:endParaRPr lang="en-US" dirty="0"/>
          </a:p>
          <a:p>
            <a:pPr marL="1798638" indent="-1798638"/>
            <a:r>
              <a:rPr lang="en-US" dirty="0" smtClean="0"/>
              <a:t>      They are </a:t>
            </a:r>
            <a:r>
              <a:rPr lang="en-US" dirty="0"/>
              <a:t>responsible for the actual running and maintenance of </a:t>
            </a:r>
            <a:endParaRPr lang="en-US" dirty="0" smtClean="0"/>
          </a:p>
          <a:p>
            <a:pPr marL="1798638" indent="-1798638"/>
            <a:r>
              <a:rPr lang="en-US" dirty="0"/>
              <a:t> </a:t>
            </a:r>
            <a:r>
              <a:rPr lang="en-US" dirty="0" smtClean="0"/>
              <a:t>                   the </a:t>
            </a:r>
            <a:r>
              <a:rPr lang="en-US" b="1" dirty="0"/>
              <a:t>hardware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software</a:t>
            </a:r>
            <a:r>
              <a:rPr lang="en-US" dirty="0" smtClean="0"/>
              <a:t> environment </a:t>
            </a:r>
            <a:r>
              <a:rPr lang="en-US" dirty="0"/>
              <a:t>for the database system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23528" y="337737"/>
            <a:ext cx="447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3- Workers </a:t>
            </a:r>
            <a:r>
              <a:rPr lang="en-GB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behind Scene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27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28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876128" y="2420888"/>
            <a:ext cx="81369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In this section we discuss some of the advantages of using a DBMS and the capabilities that a good DBMS should possess. </a:t>
            </a:r>
          </a:p>
          <a:p>
            <a:endParaRPr lang="en-GB" dirty="0" smtClean="0"/>
          </a:p>
          <a:p>
            <a:r>
              <a:rPr lang="en-GB" sz="2000" b="1" dirty="0" smtClean="0">
                <a:solidFill>
                  <a:srgbClr val="7030A0"/>
                </a:solidFill>
              </a:rPr>
              <a:t>1 - Controlling Redundancy</a:t>
            </a:r>
          </a:p>
          <a:p>
            <a:endParaRPr lang="en-GB" dirty="0" smtClean="0"/>
          </a:p>
          <a:p>
            <a:r>
              <a:rPr lang="af-ZA" sz="2000" b="1" dirty="0" smtClean="0">
                <a:solidFill>
                  <a:srgbClr val="7030A0"/>
                </a:solidFill>
              </a:rPr>
              <a:t>2- Restricting Unauthorized Access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2000" b="1" dirty="0" smtClean="0">
                <a:solidFill>
                  <a:srgbClr val="7030A0"/>
                </a:solidFill>
              </a:rPr>
              <a:t>3- Providing Persistent Storage for Program Objects</a:t>
            </a:r>
          </a:p>
          <a:p>
            <a:endParaRPr lang="af-ZA" dirty="0"/>
          </a:p>
        </p:txBody>
      </p:sp>
      <p:sp>
        <p:nvSpPr>
          <p:cNvPr id="2" name="Rectangle 1"/>
          <p:cNvSpPr/>
          <p:nvPr/>
        </p:nvSpPr>
        <p:spPr>
          <a:xfrm>
            <a:off x="510368" y="458192"/>
            <a:ext cx="7662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Advantages of Using the DBMS Approach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7824" t="33266" r="35229" b="22778"/>
          <a:stretch/>
        </p:blipFill>
        <p:spPr>
          <a:xfrm>
            <a:off x="3563888" y="981412"/>
            <a:ext cx="1728192" cy="1584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29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63214" y="1052736"/>
            <a:ext cx="868078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7030A0"/>
                </a:solidFill>
              </a:rPr>
              <a:t>4- Providing Storage Structures and Search Techniques for Efficient Query Processing</a:t>
            </a:r>
          </a:p>
          <a:p>
            <a:endParaRPr lang="en-GB" dirty="0" smtClean="0"/>
          </a:p>
          <a:p>
            <a:endParaRPr lang="af-ZA" dirty="0"/>
          </a:p>
        </p:txBody>
      </p:sp>
      <p:sp>
        <p:nvSpPr>
          <p:cNvPr id="6" name="Rectangle 5"/>
          <p:cNvSpPr/>
          <p:nvPr/>
        </p:nvSpPr>
        <p:spPr>
          <a:xfrm>
            <a:off x="467544" y="1844824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2000" b="1" dirty="0" smtClean="0">
                <a:solidFill>
                  <a:srgbClr val="7030A0"/>
                </a:solidFill>
              </a:rPr>
              <a:t>5- Providing Backup and Recovery</a:t>
            </a:r>
          </a:p>
          <a:p>
            <a:endParaRPr lang="en-GB" dirty="0" smtClean="0"/>
          </a:p>
          <a:p>
            <a:endParaRPr lang="af-ZA" dirty="0"/>
          </a:p>
        </p:txBody>
      </p:sp>
      <p:sp>
        <p:nvSpPr>
          <p:cNvPr id="7" name="Rectangle 6"/>
          <p:cNvSpPr/>
          <p:nvPr/>
        </p:nvSpPr>
        <p:spPr>
          <a:xfrm>
            <a:off x="456616" y="2348880"/>
            <a:ext cx="63616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if the computer system fails in the middle of a complex update transaction, the recovery subsystem is responsible for making sure that the database is restored to the state it was in before the transaction started executing. </a:t>
            </a:r>
            <a:endParaRPr lang="af-ZA" dirty="0"/>
          </a:p>
        </p:txBody>
      </p:sp>
      <p:sp>
        <p:nvSpPr>
          <p:cNvPr id="8" name="Rectangle 7"/>
          <p:cNvSpPr/>
          <p:nvPr/>
        </p:nvSpPr>
        <p:spPr>
          <a:xfrm>
            <a:off x="433654" y="3964994"/>
            <a:ext cx="4679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sz="2000" b="1" dirty="0" smtClean="0">
                <a:solidFill>
                  <a:srgbClr val="7030A0"/>
                </a:solidFill>
              </a:rPr>
              <a:t>6-Providing Multiple User Interfaces</a:t>
            </a:r>
            <a:endParaRPr lang="af-ZA" sz="2000" b="1" dirty="0">
              <a:solidFill>
                <a:srgbClr val="7030A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98" y="1401699"/>
            <a:ext cx="2011854" cy="1725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3214" y="316747"/>
            <a:ext cx="7662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Advantages of Using the DBMS Approach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14" y="4613066"/>
            <a:ext cx="7254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7- </a:t>
            </a:r>
            <a:r>
              <a:rPr lang="fr-FR" sz="2000" b="1" dirty="0" err="1">
                <a:solidFill>
                  <a:srgbClr val="7030A0"/>
                </a:solidFill>
              </a:rPr>
              <a:t>Representing</a:t>
            </a:r>
            <a:r>
              <a:rPr lang="fr-FR" sz="2000" b="1" dirty="0">
                <a:solidFill>
                  <a:srgbClr val="7030A0"/>
                </a:solidFill>
              </a:rPr>
              <a:t> </a:t>
            </a:r>
            <a:r>
              <a:rPr lang="fr-FR" sz="2000" b="1" dirty="0" err="1">
                <a:solidFill>
                  <a:srgbClr val="7030A0"/>
                </a:solidFill>
              </a:rPr>
              <a:t>Complex</a:t>
            </a:r>
            <a:r>
              <a:rPr lang="fr-FR" sz="2000" b="1" dirty="0">
                <a:solidFill>
                  <a:srgbClr val="7030A0"/>
                </a:solidFill>
              </a:rPr>
              <a:t> </a:t>
            </a:r>
            <a:r>
              <a:rPr lang="fr-FR" sz="2000" b="1" dirty="0" err="1">
                <a:solidFill>
                  <a:srgbClr val="7030A0"/>
                </a:solidFill>
              </a:rPr>
              <a:t>Relationships</a:t>
            </a:r>
            <a:r>
              <a:rPr lang="fr-FR" sz="2000" b="1" dirty="0">
                <a:solidFill>
                  <a:srgbClr val="7030A0"/>
                </a:solidFill>
              </a:rPr>
              <a:t> </a:t>
            </a:r>
            <a:r>
              <a:rPr lang="fr-FR" sz="2000" b="1" dirty="0" err="1">
                <a:solidFill>
                  <a:srgbClr val="7030A0"/>
                </a:solidFill>
              </a:rPr>
              <a:t>among</a:t>
            </a:r>
            <a:r>
              <a:rPr lang="fr-FR" sz="2000" b="1" dirty="0">
                <a:solidFill>
                  <a:srgbClr val="7030A0"/>
                </a:solidFill>
              </a:rPr>
              <a:t> </a:t>
            </a:r>
            <a:r>
              <a:rPr lang="fr-FR" sz="2000" b="1" dirty="0" smtClean="0">
                <a:solidFill>
                  <a:srgbClr val="7030A0"/>
                </a:solidFill>
              </a:rPr>
              <a:t>Data</a:t>
            </a:r>
            <a:endParaRPr lang="fr-FR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49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7272" y="6664275"/>
            <a:ext cx="365760" cy="365125"/>
          </a:xfrm>
        </p:spPr>
        <p:txBody>
          <a:bodyPr/>
          <a:lstStyle/>
          <a:p>
            <a:fld id="{82798170-6D1D-4ADF-A04F-17AEE2C2385D}" type="slidenum">
              <a:rPr lang="af-ZA" smtClean="0"/>
              <a:pPr/>
              <a:t>30</a:t>
            </a:fld>
            <a:endParaRPr lang="af-ZA"/>
          </a:p>
        </p:txBody>
      </p:sp>
      <p:sp>
        <p:nvSpPr>
          <p:cNvPr id="7" name="Rectangle 6"/>
          <p:cNvSpPr/>
          <p:nvPr/>
        </p:nvSpPr>
        <p:spPr>
          <a:xfrm>
            <a:off x="539552" y="877019"/>
            <a:ext cx="7322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2000" b="1" dirty="0" smtClean="0">
                <a:solidFill>
                  <a:srgbClr val="7030A0"/>
                </a:solidFill>
              </a:rPr>
              <a:t>8 - Enforcing Integrity Constraints</a:t>
            </a:r>
          </a:p>
          <a:p>
            <a:endParaRPr lang="af-ZA" sz="2000" b="1" dirty="0">
              <a:solidFill>
                <a:srgbClr val="7030A0"/>
              </a:solidFill>
            </a:endParaRPr>
          </a:p>
          <a:p>
            <a:r>
              <a:rPr lang="en-GB" sz="2000" b="1" dirty="0">
                <a:solidFill>
                  <a:srgbClr val="7030A0"/>
                </a:solidFill>
              </a:rPr>
              <a:t>9 -Permitting Inferencing and Actions Using Rules</a:t>
            </a:r>
          </a:p>
          <a:p>
            <a:endParaRPr lang="af-ZA" dirty="0"/>
          </a:p>
        </p:txBody>
      </p:sp>
      <p:sp>
        <p:nvSpPr>
          <p:cNvPr id="4" name="ZoneTexte 3"/>
          <p:cNvSpPr txBox="1"/>
          <p:nvPr/>
        </p:nvSpPr>
        <p:spPr>
          <a:xfrm>
            <a:off x="539552" y="2060848"/>
            <a:ext cx="792088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7030A0"/>
                </a:solidFill>
              </a:rPr>
              <a:t>10-  Additional Implications of Using the Database Approach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B050"/>
                </a:solidFill>
              </a:rPr>
              <a:t>A  </a:t>
            </a:r>
            <a:r>
              <a:rPr lang="af-ZA" b="1" dirty="0">
                <a:solidFill>
                  <a:srgbClr val="00B050"/>
                </a:solidFill>
              </a:rPr>
              <a:t>Potential for Enforcing Standards,</a:t>
            </a: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af-ZA" b="1" dirty="0">
                <a:solidFill>
                  <a:srgbClr val="00B050"/>
                </a:solidFill>
              </a:rPr>
              <a:t>Reduced Application Development Time,</a:t>
            </a:r>
          </a:p>
          <a:p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B050"/>
                </a:solidFill>
              </a:rPr>
              <a:t> </a:t>
            </a:r>
            <a:r>
              <a:rPr lang="af-ZA" b="1" dirty="0">
                <a:solidFill>
                  <a:srgbClr val="00B050"/>
                </a:solidFill>
              </a:rPr>
              <a:t>Flexibility,</a:t>
            </a:r>
          </a:p>
          <a:p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B050"/>
                </a:solidFill>
              </a:rPr>
              <a:t>  </a:t>
            </a:r>
            <a:r>
              <a:rPr lang="af-ZA" b="1" dirty="0">
                <a:solidFill>
                  <a:srgbClr val="00B050"/>
                </a:solidFill>
              </a:rPr>
              <a:t>Availability of Up-to-Date Information,</a:t>
            </a: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B050"/>
                </a:solidFill>
              </a:rPr>
              <a:t> </a:t>
            </a:r>
            <a:r>
              <a:rPr lang="af-ZA" b="1" dirty="0">
                <a:solidFill>
                  <a:srgbClr val="00B050"/>
                </a:solidFill>
              </a:rPr>
              <a:t>Economies of Scale</a:t>
            </a:r>
            <a:r>
              <a:rPr lang="af-ZA" dirty="0">
                <a:solidFill>
                  <a:srgbClr val="00B050"/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49" y="2910741"/>
            <a:ext cx="2017951" cy="17253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0012" y="165030"/>
            <a:ext cx="7662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Advantages of Using the DBMS Approach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31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32</a:t>
            </a:fld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328092" y="190381"/>
            <a:ext cx="7700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5- A </a:t>
            </a:r>
            <a:r>
              <a:rPr lang="en-US" sz="2800" b="1" dirty="0">
                <a:solidFill>
                  <a:srgbClr val="FF0000"/>
                </a:solidFill>
              </a:rPr>
              <a:t>Brief History of Database Applications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3473" t="16532" r="14027"/>
          <a:stretch/>
        </p:blipFill>
        <p:spPr>
          <a:xfrm>
            <a:off x="328092" y="1333922"/>
            <a:ext cx="8319180" cy="52565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50" y="776852"/>
            <a:ext cx="9278916" cy="164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3836" t="6889" r="13664" b="9440"/>
          <a:stretch/>
        </p:blipFill>
        <p:spPr>
          <a:xfrm>
            <a:off x="0" y="1025352"/>
            <a:ext cx="8989140" cy="58326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63408" y="6464720"/>
            <a:ext cx="480592" cy="391741"/>
          </a:xfrm>
        </p:spPr>
        <p:txBody>
          <a:bodyPr/>
          <a:lstStyle/>
          <a:p>
            <a:fld id="{82798170-6D1D-4ADF-A04F-17AEE2C2385D}" type="slidenum">
              <a:rPr lang="af-ZA" smtClean="0"/>
              <a:pPr/>
              <a:t>33</a:t>
            </a:fld>
            <a:endParaRPr lang="af-ZA" dirty="0"/>
          </a:p>
        </p:txBody>
      </p:sp>
      <p:sp>
        <p:nvSpPr>
          <p:cNvPr id="6" name="Rectangle 5"/>
          <p:cNvSpPr/>
          <p:nvPr/>
        </p:nvSpPr>
        <p:spPr>
          <a:xfrm>
            <a:off x="328092" y="190381"/>
            <a:ext cx="7700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5- A </a:t>
            </a:r>
            <a:r>
              <a:rPr lang="en-US" sz="2800" b="1" dirty="0">
                <a:solidFill>
                  <a:srgbClr val="FF0000"/>
                </a:solidFill>
              </a:rPr>
              <a:t>Brief History of Database Applications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50" y="776852"/>
            <a:ext cx="9278916" cy="164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34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35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5496" y="863411"/>
            <a:ext cx="906332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sz="2400" dirty="0" smtClean="0"/>
              <a:t>In spite of the advantages of using a DBMS, there are a few situations in which a DBMS may involve </a:t>
            </a:r>
            <a:r>
              <a:rPr lang="en-GB" sz="2400" u="sng" dirty="0" smtClean="0"/>
              <a:t>unnecessary</a:t>
            </a:r>
            <a:r>
              <a:rPr lang="en-GB" sz="2400" dirty="0" smtClean="0"/>
              <a:t> </a:t>
            </a:r>
            <a:r>
              <a:rPr lang="en-GB" sz="2400" u="sng" dirty="0" smtClean="0"/>
              <a:t>overhead costs that would not be incurred in traditional file processing</a:t>
            </a:r>
            <a:r>
              <a:rPr lang="en-GB" sz="2400" dirty="0" smtClean="0"/>
              <a:t>. </a:t>
            </a:r>
          </a:p>
          <a:p>
            <a:r>
              <a:rPr lang="en-GB" sz="2400" dirty="0" smtClean="0"/>
              <a:t> </a:t>
            </a:r>
          </a:p>
          <a:p>
            <a:r>
              <a:rPr lang="en-GB" sz="2400" dirty="0" smtClean="0"/>
              <a:t>■ Simple, well-defined database applications that are not expected to change at all,</a:t>
            </a:r>
          </a:p>
          <a:p>
            <a:endParaRPr lang="en-GB" sz="2400" dirty="0" smtClean="0"/>
          </a:p>
          <a:p>
            <a:r>
              <a:rPr lang="en-GB" sz="2400" dirty="0" smtClean="0"/>
              <a:t>■ Stringent, real-time requirements for some application programs that may not be met because of DBMS overhead,</a:t>
            </a:r>
          </a:p>
          <a:p>
            <a:endParaRPr lang="en-GB" sz="2400" dirty="0" smtClean="0"/>
          </a:p>
          <a:p>
            <a:r>
              <a:rPr lang="en-GB" sz="2400" dirty="0"/>
              <a:t>■ </a:t>
            </a:r>
            <a:r>
              <a:rPr lang="en-GB" sz="2400" dirty="0" smtClean="0"/>
              <a:t>Embedded </a:t>
            </a:r>
            <a:r>
              <a:rPr lang="en-GB" sz="2400" dirty="0"/>
              <a:t>systems with limited storage capacity, where a general-purpose DBMS would not </a:t>
            </a:r>
            <a:r>
              <a:rPr lang="en-GB" sz="2400" dirty="0" smtClean="0"/>
              <a:t>fit, </a:t>
            </a:r>
          </a:p>
          <a:p>
            <a:endParaRPr lang="en-GB" sz="2400" dirty="0" smtClean="0"/>
          </a:p>
          <a:p>
            <a:r>
              <a:rPr lang="en-GB" sz="2400" dirty="0"/>
              <a:t> </a:t>
            </a:r>
            <a:r>
              <a:rPr lang="en-GB" sz="2400" dirty="0" smtClean="0"/>
              <a:t>                                    ■No multiple-user access to data.</a:t>
            </a:r>
            <a:endParaRPr lang="af-ZA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af-ZA" dirty="0"/>
          </a:p>
        </p:txBody>
      </p:sp>
      <p:sp>
        <p:nvSpPr>
          <p:cNvPr id="2" name="Rectangle 1"/>
          <p:cNvSpPr/>
          <p:nvPr/>
        </p:nvSpPr>
        <p:spPr>
          <a:xfrm>
            <a:off x="107504" y="188640"/>
            <a:ext cx="5136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  When Not to Use a DBMS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58" y="836712"/>
            <a:ext cx="9278916" cy="164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36</a:t>
            </a:fld>
            <a:endParaRPr lang="af-ZA"/>
          </a:p>
        </p:txBody>
      </p:sp>
      <p:sp>
        <p:nvSpPr>
          <p:cNvPr id="13" name="ZoneTexte 12"/>
          <p:cNvSpPr txBox="1"/>
          <p:nvPr/>
        </p:nvSpPr>
        <p:spPr>
          <a:xfrm>
            <a:off x="35496" y="1700808"/>
            <a:ext cx="92170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manage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use </a:t>
            </a:r>
            <a:r>
              <a:rPr lang="fr-FR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DBMS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  <a:r>
              <a:rPr lang="fr-FR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defines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poorly</a:t>
            </a:r>
            <a:r>
              <a:rPr lang="fr-F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fr-F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lead to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fr-F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making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making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lead to the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  <a:r>
              <a:rPr lang="fr-F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of an </a:t>
            </a:r>
            <a:r>
              <a:rPr lang="fr-FR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well-designed</a:t>
            </a:r>
            <a:r>
              <a:rPr lang="fr-FR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facilities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managment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and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generates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valubale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information.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35696" y="6926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 u="sng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fr-FR" i="1" u="sng" dirty="0" smtClean="0">
                <a:solidFill>
                  <a:srgbClr val="00B0F0"/>
                </a:solidFill>
              </a:rPr>
              <a:t> </a:t>
            </a:r>
            <a:endParaRPr lang="fr-FR" i="1" u="sng" dirty="0">
              <a:solidFill>
                <a:srgbClr val="00B0F0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/>
          <a:srcRect l="6088" t="36421" r="69008" b="18298"/>
          <a:stretch/>
        </p:blipFill>
        <p:spPr>
          <a:xfrm>
            <a:off x="7346758" y="5445458"/>
            <a:ext cx="1300513" cy="11414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 cstate="print"/>
          <a:srcRect l="33397" t="37204" r="42252" b="19484"/>
          <a:stretch/>
        </p:blipFill>
        <p:spPr>
          <a:xfrm>
            <a:off x="8047744" y="4034945"/>
            <a:ext cx="782408" cy="7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22FBA00-E4F0-4DB9-A9EA-D3C31C39D25D}" type="slidenum">
              <a:rPr lang="af-ZA" smtClean="0"/>
              <a:pPr/>
              <a:t>37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 rot="21359463">
            <a:off x="1030481" y="1520618"/>
            <a:ext cx="727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rgbClr val="7030A0"/>
                </a:solidFill>
                <a:latin typeface="Monotype Corsiva" pitchFamily="66" charset="0"/>
              </a:rPr>
              <a:t>Thank </a:t>
            </a:r>
            <a:r>
              <a:rPr lang="en-GB" sz="4000" dirty="0" smtClean="0">
                <a:solidFill>
                  <a:srgbClr val="FF6600"/>
                </a:solidFill>
                <a:latin typeface="Monotype Corsiva" pitchFamily="66" charset="0"/>
              </a:rPr>
              <a:t> you </a:t>
            </a:r>
            <a:r>
              <a:rPr lang="en-GB" sz="4000" dirty="0" smtClean="0">
                <a:solidFill>
                  <a:srgbClr val="00B050"/>
                </a:solidFill>
                <a:latin typeface="Monotype Corsiva" pitchFamily="66" charset="0"/>
              </a:rPr>
              <a:t>for</a:t>
            </a:r>
            <a:r>
              <a:rPr lang="en-GB" sz="4000" dirty="0" smtClean="0">
                <a:solidFill>
                  <a:srgbClr val="FF6600"/>
                </a:solidFill>
                <a:latin typeface="Monotype Corsiva" pitchFamily="66" charset="0"/>
              </a:rPr>
              <a:t> </a:t>
            </a:r>
            <a:r>
              <a:rPr lang="en-GB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itchFamily="66" charset="0"/>
              </a:rPr>
              <a:t>your </a:t>
            </a:r>
            <a:r>
              <a:rPr lang="en-GB" sz="4000" dirty="0" smtClean="0">
                <a:solidFill>
                  <a:srgbClr val="FF6600"/>
                </a:solidFill>
                <a:latin typeface="Monotype Corsiva" pitchFamily="66" charset="0"/>
              </a:rPr>
              <a:t>attention</a:t>
            </a:r>
          </a:p>
          <a:p>
            <a:pPr algn="ctr"/>
            <a:endParaRPr lang="en-GB" sz="4000" dirty="0">
              <a:solidFill>
                <a:srgbClr val="FF6600"/>
              </a:solidFill>
              <a:latin typeface="Monotype Corsiva" pitchFamily="66" charset="0"/>
            </a:endParaRPr>
          </a:p>
          <a:p>
            <a:pPr algn="ctr"/>
            <a:endParaRPr lang="en-GB" sz="4000" dirty="0" smtClean="0">
              <a:solidFill>
                <a:srgbClr val="FF6600"/>
              </a:solidFill>
              <a:latin typeface="Monotype Corsiva" pitchFamily="66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54151" t="20469" r="11813" b="18993"/>
          <a:stretch>
            <a:fillRect/>
          </a:stretch>
        </p:blipFill>
        <p:spPr bwMode="auto">
          <a:xfrm>
            <a:off x="2915816" y="2996952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09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22FBA00-E4F0-4DB9-A9EA-D3C31C39D25D}" type="slidenum">
              <a:rPr lang="af-ZA" smtClean="0"/>
              <a:pPr/>
              <a:t>38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 rot="20521715">
            <a:off x="475846" y="1781537"/>
            <a:ext cx="78021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400" dirty="0" smtClean="0">
                <a:solidFill>
                  <a:srgbClr val="FF0000"/>
                </a:solidFill>
                <a:latin typeface="Monotype Corsiva" pitchFamily="66" charset="0"/>
              </a:rPr>
              <a:t>Do you  have any questions ???</a:t>
            </a:r>
          </a:p>
          <a:p>
            <a:pPr algn="ctr"/>
            <a:r>
              <a:rPr lang="en-GB" sz="5400" dirty="0" smtClean="0">
                <a:solidFill>
                  <a:srgbClr val="FF0000"/>
                </a:solidFill>
                <a:latin typeface="Monotype Corsiva" pitchFamily="66" charset="0"/>
              </a:rPr>
              <a:t>??? </a:t>
            </a:r>
            <a:endParaRPr lang="af-ZA" sz="5400" dirty="0">
              <a:solidFill>
                <a:srgbClr val="FF0000"/>
              </a:solidFill>
              <a:latin typeface="Monotype Corsiva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7386" t="35235" r="45019" b="16532"/>
          <a:stretch/>
        </p:blipFill>
        <p:spPr>
          <a:xfrm rot="949324">
            <a:off x="4742716" y="3868621"/>
            <a:ext cx="290677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91683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 smtClean="0">
                <a:solidFill>
                  <a:srgbClr val="FF0000"/>
                </a:solidFill>
              </a:rPr>
              <a:t>  </a:t>
            </a:r>
            <a:r>
              <a:rPr lang="en-GB" b="1" dirty="0" smtClean="0">
                <a:solidFill>
                  <a:srgbClr val="FF0000"/>
                </a:solidFill>
              </a:rPr>
              <a:t>A database </a:t>
            </a:r>
            <a:r>
              <a:rPr lang="en-GB" dirty="0" smtClean="0"/>
              <a:t>is a collection of </a:t>
            </a:r>
            <a:r>
              <a:rPr lang="en-GB" b="1" dirty="0" smtClean="0">
                <a:solidFill>
                  <a:srgbClr val="FF0000"/>
                </a:solidFill>
              </a:rPr>
              <a:t>related</a:t>
            </a:r>
            <a:r>
              <a:rPr lang="en-GB" dirty="0" smtClean="0"/>
              <a:t> data.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4</a:t>
            </a:fld>
            <a:endParaRPr lang="af-ZA"/>
          </a:p>
        </p:txBody>
      </p:sp>
      <p:sp>
        <p:nvSpPr>
          <p:cNvPr id="6" name="Rectangle 5"/>
          <p:cNvSpPr/>
          <p:nvPr/>
        </p:nvSpPr>
        <p:spPr>
          <a:xfrm>
            <a:off x="467544" y="1052736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 smtClean="0">
                <a:solidFill>
                  <a:srgbClr val="FF6600"/>
                </a:solidFill>
              </a:rPr>
              <a:t> </a:t>
            </a:r>
            <a:r>
              <a:rPr lang="en-GB" b="1" dirty="0" smtClean="0">
                <a:solidFill>
                  <a:srgbClr val="FF6600"/>
                </a:solidFill>
              </a:rPr>
              <a:t> </a:t>
            </a:r>
            <a:r>
              <a:rPr lang="en-GB" b="1" dirty="0" smtClean="0">
                <a:solidFill>
                  <a:srgbClr val="FF0000"/>
                </a:solidFill>
              </a:rPr>
              <a:t>Databases</a:t>
            </a:r>
            <a:r>
              <a:rPr lang="en-GB" b="1" dirty="0" smtClean="0"/>
              <a:t> </a:t>
            </a:r>
            <a:r>
              <a:rPr lang="en-GB" dirty="0" smtClean="0"/>
              <a:t>and </a:t>
            </a:r>
            <a:r>
              <a:rPr lang="en-GB" b="1" dirty="0" smtClean="0">
                <a:solidFill>
                  <a:srgbClr val="FF0000"/>
                </a:solidFill>
              </a:rPr>
              <a:t>database technology </a:t>
            </a:r>
            <a:r>
              <a:rPr lang="en-GB" dirty="0" smtClean="0"/>
              <a:t>have a major impact on the growing use of computers.</a:t>
            </a:r>
            <a:endParaRPr lang="af-ZA" dirty="0"/>
          </a:p>
        </p:txBody>
      </p:sp>
      <p:sp>
        <p:nvSpPr>
          <p:cNvPr id="11" name="Rectangle 10"/>
          <p:cNvSpPr/>
          <p:nvPr/>
        </p:nvSpPr>
        <p:spPr>
          <a:xfrm>
            <a:off x="1331640" y="3140968"/>
            <a:ext cx="8928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 smtClean="0"/>
              <a:t> the names,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 telephone numbers,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addresses of the people you know.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1560" y="4293096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You may have recorded this data in an </a:t>
            </a:r>
            <a:r>
              <a:rPr lang="en-GB" dirty="0" smtClean="0">
                <a:solidFill>
                  <a:srgbClr val="00B050"/>
                </a:solidFill>
              </a:rPr>
              <a:t>indexed address book </a:t>
            </a:r>
            <a:r>
              <a:rPr lang="en-GB" dirty="0" smtClean="0"/>
              <a:t>or you may have stored it on </a:t>
            </a:r>
            <a:r>
              <a:rPr lang="en-GB" dirty="0" smtClean="0">
                <a:solidFill>
                  <a:srgbClr val="00B050"/>
                </a:solidFill>
              </a:rPr>
              <a:t>a hard drive</a:t>
            </a:r>
            <a:r>
              <a:rPr lang="en-GB" dirty="0" smtClean="0"/>
              <a:t>, using a personal computer and software such as Microsoft Access or Excel. </a:t>
            </a:r>
          </a:p>
        </p:txBody>
      </p:sp>
      <p:sp>
        <p:nvSpPr>
          <p:cNvPr id="13" name="Rectangle 12"/>
          <p:cNvSpPr/>
          <p:nvPr/>
        </p:nvSpPr>
        <p:spPr>
          <a:xfrm rot="1041493">
            <a:off x="6608663" y="20928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</a:rPr>
              <a:t>For example</a:t>
            </a:r>
            <a:endParaRPr lang="af-ZA" sz="2000" b="1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6488" t="41344" r="12004" b="14360"/>
          <a:stretch>
            <a:fillRect/>
          </a:stretch>
        </p:blipFill>
        <p:spPr bwMode="auto">
          <a:xfrm rot="1150082">
            <a:off x="5839005" y="2450390"/>
            <a:ext cx="264029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660" t="36914" r="78416" b="39461"/>
          <a:stretch>
            <a:fillRect/>
          </a:stretch>
        </p:blipFill>
        <p:spPr bwMode="auto">
          <a:xfrm rot="1338086">
            <a:off x="6366734" y="5460483"/>
            <a:ext cx="17281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 rot="1293631">
            <a:off x="6718378" y="5150954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Address book </a:t>
            </a:r>
            <a:endParaRPr lang="af-ZA" dirty="0">
              <a:solidFill>
                <a:srgbClr val="00B05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51469" t="45773" r="11174" b="29126"/>
          <a:stretch>
            <a:fillRect/>
          </a:stretch>
        </p:blipFill>
        <p:spPr bwMode="auto">
          <a:xfrm rot="21042450">
            <a:off x="2849371" y="5380278"/>
            <a:ext cx="32403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 rot="21042784">
            <a:off x="2275229" y="5333774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Hard drive</a:t>
            </a:r>
            <a:endParaRPr lang="af-ZA" dirty="0"/>
          </a:p>
        </p:txBody>
      </p:sp>
      <p:sp>
        <p:nvSpPr>
          <p:cNvPr id="17" name="Rectangle 16"/>
          <p:cNvSpPr/>
          <p:nvPr/>
        </p:nvSpPr>
        <p:spPr>
          <a:xfrm rot="20933966">
            <a:off x="707078" y="275740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 consider </a:t>
            </a:r>
          </a:p>
        </p:txBody>
      </p:sp>
      <p:sp>
        <p:nvSpPr>
          <p:cNvPr id="18" name="Curved Right Arrow 17"/>
          <p:cNvSpPr/>
          <p:nvPr/>
        </p:nvSpPr>
        <p:spPr>
          <a:xfrm rot="20022331">
            <a:off x="1399470" y="5234142"/>
            <a:ext cx="603765" cy="1097474"/>
          </a:xfrm>
          <a:prstGeom prst="curv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4462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1- Introduction </a:t>
            </a:r>
            <a:endParaRPr lang="af-ZA" sz="3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5</a:t>
            </a:fld>
            <a:endParaRPr lang="af-ZA"/>
          </a:p>
        </p:txBody>
      </p:sp>
      <p:sp>
        <p:nvSpPr>
          <p:cNvPr id="9" name="Rectangle 8"/>
          <p:cNvSpPr/>
          <p:nvPr/>
        </p:nvSpPr>
        <p:spPr>
          <a:xfrm>
            <a:off x="611560" y="5085184"/>
            <a:ext cx="8316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67544" y="548680"/>
            <a:ext cx="7884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collection of related data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with an implicit meaning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3888" y="1700808"/>
            <a:ext cx="2880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 Database</a:t>
            </a:r>
            <a:endParaRPr lang="af-ZA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355976" y="1052736"/>
            <a:ext cx="432048" cy="7920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19284" t="45570" r="36718" b="20469"/>
          <a:stretch>
            <a:fillRect/>
          </a:stretch>
        </p:blipFill>
        <p:spPr bwMode="auto">
          <a:xfrm rot="21111220">
            <a:off x="303628" y="3832587"/>
            <a:ext cx="4829173" cy="209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5784" t="22148" r="35275"/>
          <a:stretch>
            <a:fillRect/>
          </a:stretch>
        </p:blipFill>
        <p:spPr bwMode="auto">
          <a:xfrm rot="322321">
            <a:off x="5032307" y="3032489"/>
            <a:ext cx="3978221" cy="303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 rot="21120045">
            <a:off x="259807" y="3061183"/>
            <a:ext cx="470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</a:rPr>
              <a:t>Examples of Database</a:t>
            </a:r>
            <a:endParaRPr lang="af-ZA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6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827584" y="3356992"/>
            <a:ext cx="74168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 smtClean="0">
                <a:latin typeface="Arial" pitchFamily="34" charset="0"/>
                <a:cs typeface="Arial" pitchFamily="34" charset="0"/>
              </a:rPr>
              <a:t>A database management system (DBMS) </a:t>
            </a:r>
          </a:p>
          <a:p>
            <a:pPr algn="just"/>
            <a:r>
              <a:rPr lang="en-GB" sz="2800" b="1" dirty="0" smtClean="0">
                <a:latin typeface="Arial" pitchFamily="34" charset="0"/>
                <a:cs typeface="Arial" pitchFamily="34" charset="0"/>
              </a:rPr>
              <a:t>is a collection of programs that enables users to create and maintain a database. </a:t>
            </a:r>
            <a:endParaRPr lang="af-ZA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3102" t="36913" r="16182" b="5501"/>
          <a:stretch>
            <a:fillRect/>
          </a:stretch>
        </p:blipFill>
        <p:spPr bwMode="auto">
          <a:xfrm>
            <a:off x="6228184" y="332656"/>
            <a:ext cx="2664296" cy="233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 rot="20712244">
            <a:off x="328162" y="1337736"/>
            <a:ext cx="635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What is </a:t>
            </a:r>
            <a:r>
              <a:rPr lang="en-GB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DataBase</a:t>
            </a:r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Management System      DBMS ???</a:t>
            </a:r>
            <a:endParaRPr lang="af-ZA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7</a:t>
            </a:fld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2267744" y="26064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GB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Outline</a:t>
            </a:r>
            <a:endParaRPr lang="af-ZA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86409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1- Introduction 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Characteristics of the Database Approach</a:t>
            </a:r>
          </a:p>
          <a:p>
            <a:endParaRPr lang="en-GB" sz="2800" b="1" dirty="0" smtClean="0">
              <a:latin typeface="Arial" pitchFamily="34" charset="0"/>
              <a:cs typeface="Arial" pitchFamily="34" charset="0"/>
            </a:endParaRPr>
          </a:p>
          <a:p>
            <a:pPr marL="274638" indent="-274638"/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3-Actors on the Scene and Workers behind Scene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4-Advantages of Using the DBMS Approach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5- A Brief History of Database Applications</a:t>
            </a:r>
          </a:p>
          <a:p>
            <a:endParaRPr lang="en-GB" sz="2800" b="1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6-  When Not to Use a DBMS</a:t>
            </a:r>
          </a:p>
          <a:p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8</a:t>
            </a:fld>
            <a:endParaRPr lang="af-ZA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7484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sz="2800" dirty="0" smtClean="0"/>
          </a:p>
          <a:p>
            <a:pPr algn="just"/>
            <a:r>
              <a:rPr lang="en-GB" sz="2800" dirty="0" smtClean="0">
                <a:latin typeface="Arial" pitchFamily="34" charset="0"/>
                <a:cs typeface="Arial" pitchFamily="34" charset="0"/>
              </a:rPr>
              <a:t>1-  Self-describing nature of a database system, </a:t>
            </a:r>
          </a:p>
          <a:p>
            <a:pPr algn="just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441325" indent="-441325" algn="just"/>
            <a:r>
              <a:rPr lang="en-GB" sz="2800" dirty="0" smtClean="0">
                <a:latin typeface="Arial" pitchFamily="34" charset="0"/>
                <a:cs typeface="Arial" pitchFamily="34" charset="0"/>
              </a:rPr>
              <a:t>2- Insulation between programs and data, and data abstraction, </a:t>
            </a:r>
          </a:p>
          <a:p>
            <a:pPr algn="just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GB" sz="2800" dirty="0" smtClean="0">
                <a:latin typeface="Arial" pitchFamily="34" charset="0"/>
                <a:cs typeface="Arial" pitchFamily="34" charset="0"/>
              </a:rPr>
              <a:t>3-   Support of multiple views of the data, </a:t>
            </a:r>
          </a:p>
          <a:p>
            <a:pPr algn="just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441325" indent="-441325" algn="just" defTabSz="258763"/>
            <a:r>
              <a:rPr lang="en-GB" sz="2800" dirty="0" smtClean="0">
                <a:latin typeface="Arial" pitchFamily="34" charset="0"/>
                <a:cs typeface="Arial" pitchFamily="34" charset="0"/>
              </a:rPr>
              <a:t>4- Sharing of data and multiuser transaction processing </a:t>
            </a:r>
          </a:p>
          <a:p>
            <a:pPr marL="441325" indent="-441325" algn="just" defTabSz="258763"/>
            <a:r>
              <a:rPr lang="en-GB" sz="2800" dirty="0" smtClean="0">
                <a:latin typeface="Arial" pitchFamily="34" charset="0"/>
                <a:cs typeface="Arial" pitchFamily="34" charset="0"/>
              </a:rPr>
              <a:t>     We describe each of these characteristics in a separate section.</a:t>
            </a:r>
            <a:endParaRPr lang="af-ZA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7921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 Characteristics of the Database Approach </a:t>
            </a:r>
            <a:endParaRPr lang="af-ZA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98170-6D1D-4ADF-A04F-17AEE2C2385D}" type="slidenum">
              <a:rPr lang="af-ZA" smtClean="0"/>
              <a:pPr/>
              <a:t>9</a:t>
            </a:fld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07504" y="1052736"/>
            <a:ext cx="9433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 The database system contains </a:t>
            </a:r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only </a:t>
            </a:r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the database itself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88640"/>
            <a:ext cx="8820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2- 1- Self-describing nature of a database system </a:t>
            </a:r>
            <a:endParaRPr lang="af-ZA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7368" t="14204" r="36936" b="16399"/>
          <a:stretch>
            <a:fillRect/>
          </a:stretch>
        </p:blipFill>
        <p:spPr bwMode="auto">
          <a:xfrm>
            <a:off x="5508104" y="2708920"/>
            <a:ext cx="363589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419872" y="6237312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b="1" dirty="0" smtClean="0">
                <a:solidFill>
                  <a:srgbClr val="00B050"/>
                </a:solidFill>
              </a:rPr>
              <a:t>A simplified database system environment</a:t>
            </a:r>
            <a:endParaRPr lang="af-ZA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162880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also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complete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definition or description of the database</a:t>
            </a:r>
          </a:p>
          <a:p>
            <a:endParaRPr lang="en-GB" sz="2400" b="1" u="sng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400" b="1" u="sng" dirty="0" smtClean="0">
                <a:latin typeface="Arial" pitchFamily="34" charset="0"/>
                <a:cs typeface="Arial" pitchFamily="34" charset="0"/>
              </a:rPr>
              <a:t>structure and constraints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.</a:t>
            </a:r>
            <a:endParaRPr lang="af-ZA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3861048"/>
            <a:ext cx="6264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This definition is stored in the DBMS </a:t>
            </a:r>
            <a:r>
              <a:rPr lang="en-GB" sz="2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catalog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The information stored in the </a:t>
            </a: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catalog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is called </a:t>
            </a:r>
          </a:p>
          <a:p>
            <a:r>
              <a:rPr lang="en-GB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meta-data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, and it describes the structure of the primary database</a:t>
            </a:r>
            <a:r>
              <a:rPr lang="en-GB" dirty="0" smtClean="0"/>
              <a:t>. </a:t>
            </a:r>
            <a:endParaRPr lang="af-Z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1350</TotalTime>
  <Words>2006</Words>
  <Application>Microsoft Office PowerPoint</Application>
  <PresentationFormat>On-screen Show (4:3)</PresentationFormat>
  <Paragraphs>367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Lucida Sans Unicode</vt:lpstr>
      <vt:lpstr>Monotype Corsiva</vt:lpstr>
      <vt:lpstr>Verdana</vt:lpstr>
      <vt:lpstr>Wingdings</vt:lpstr>
      <vt:lpstr>Wingdings 2</vt:lpstr>
      <vt:lpstr>Wingdings 3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Guest</dc:creator>
  <cp:lastModifiedBy>Amir HAMMAMI</cp:lastModifiedBy>
  <cp:revision>216</cp:revision>
  <dcterms:created xsi:type="dcterms:W3CDTF">2018-01-08T06:51:39Z</dcterms:created>
  <dcterms:modified xsi:type="dcterms:W3CDTF">2021-01-26T06:17:55Z</dcterms:modified>
</cp:coreProperties>
</file>